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7" r:id="rId3"/>
    <p:sldId id="321" r:id="rId4"/>
    <p:sldId id="322" r:id="rId5"/>
    <p:sldId id="258" r:id="rId6"/>
    <p:sldId id="260" r:id="rId7"/>
    <p:sldId id="311" r:id="rId8"/>
    <p:sldId id="268" r:id="rId9"/>
    <p:sldId id="263" r:id="rId10"/>
    <p:sldId id="261" r:id="rId11"/>
    <p:sldId id="262" r:id="rId12"/>
    <p:sldId id="324" r:id="rId13"/>
    <p:sldId id="325" r:id="rId14"/>
    <p:sldId id="269" r:id="rId15"/>
    <p:sldId id="270" r:id="rId16"/>
    <p:sldId id="271" r:id="rId17"/>
    <p:sldId id="323" r:id="rId18"/>
    <p:sldId id="316" r:id="rId19"/>
    <p:sldId id="314" r:id="rId20"/>
    <p:sldId id="312" r:id="rId21"/>
    <p:sldId id="313" r:id="rId22"/>
    <p:sldId id="276" r:id="rId23"/>
    <p:sldId id="277" r:id="rId24"/>
    <p:sldId id="327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446488"/>
    <a:srgbClr val="78625E"/>
    <a:srgbClr val="9F4B1D"/>
    <a:srgbClr val="5C6733"/>
    <a:srgbClr val="7D6E5D"/>
    <a:srgbClr val="8D5115"/>
    <a:srgbClr val="736E6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689" autoAdjust="0"/>
  </p:normalViewPr>
  <p:slideViewPr>
    <p:cSldViewPr>
      <p:cViewPr>
        <p:scale>
          <a:sx n="75" d="100"/>
          <a:sy n="75" d="100"/>
        </p:scale>
        <p:origin x="-92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02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4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4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62DD9A-3E89-4C91-9D4A-C22358F2F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1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1C3461-FB01-4DB4-8A10-FBD08F758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itle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305800" cy="32766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4419600"/>
            <a:ext cx="2667000" cy="1524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Board of Regents’ Meeting</a:t>
            </a:r>
          </a:p>
          <a:p>
            <a:r>
              <a:rPr lang="en-US"/>
              <a:t>Committee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1CFE2-14EB-4EC4-A1F7-848890F39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219325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152400"/>
            <a:ext cx="6505575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80F0-6AC0-4EA0-9310-A76D1EBBF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E6C49-013B-4CC0-B309-1B1C99895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8AB3-E0E7-48EE-9EF0-E128D8BC5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" y="1600200"/>
            <a:ext cx="43624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600200"/>
            <a:ext cx="43624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3C60-8531-456D-88A3-A48DE488E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F947-511A-4F9D-A788-31FAF2E68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9A397-A83F-4DC8-9125-4C57D22E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48305-B760-4665-A767-53DD9FD34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1C187-CEDB-4281-BD30-9EEEAE1E9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C893-253E-4DEC-A57B-7AC229F59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header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152400"/>
            <a:ext cx="563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" y="1600200"/>
            <a:ext cx="8877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49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8625E"/>
                </a:solidFill>
                <a:latin typeface="Arial" charset="0"/>
              </a:defRPr>
            </a:lvl1pPr>
          </a:lstStyle>
          <a:p>
            <a:pPr>
              <a:defRPr/>
            </a:pPr>
            <a:fld id="{32292DE5-E178-4A8B-8EDF-2901421C8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2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2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2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2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862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8625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8625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8625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862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8625E"/>
          </a:solidFill>
          <a:latin typeface="+mn-lt"/>
          <a:ea typeface="+mn-ea"/>
          <a:cs typeface="+mn-cs"/>
        </a:defRPr>
      </a:lvl1pPr>
      <a:lvl2pPr marL="80010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7862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7862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rgbClr val="7862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4315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431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431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431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431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bartley\Videos\Gloom%20despair%20and%20agony%20on%20me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October 18, 2010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742950"/>
            <a:ext cx="8305800" cy="352425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82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Texas Legislature </a:t>
            </a:r>
            <a:br>
              <a:rPr lang="en-US" sz="3600" dirty="0" smtClean="0"/>
            </a:br>
            <a:r>
              <a:rPr lang="en-US" sz="3600" dirty="0" smtClean="0"/>
              <a:t>Prospective Legislative Issues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Presented to TASSCUBO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000" dirty="0" smtClean="0"/>
              <a:t> </a:t>
            </a:r>
            <a:r>
              <a:rPr lang="en-US" sz="1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Vice Chancellor Barry McBee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Budget Forecast for</a:t>
            </a:r>
            <a:br>
              <a:rPr lang="en-US" dirty="0" smtClean="0"/>
            </a:br>
            <a:r>
              <a:rPr lang="en-US" dirty="0" smtClean="0"/>
              <a:t>FY 2012 - 2013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Texas Budget Compared to Other States</a:t>
            </a:r>
          </a:p>
          <a:p>
            <a:pPr lvl="1"/>
            <a:r>
              <a:rPr lang="en-US" dirty="0" smtClean="0"/>
              <a:t>34 states face budget shortfalls for FY 2011 totaling $121 billion</a:t>
            </a:r>
          </a:p>
          <a:p>
            <a:pPr lvl="1"/>
            <a:r>
              <a:rPr lang="en-US" dirty="0" smtClean="0"/>
              <a:t>39 states face shortfalls for FY 2012 totaling $102 billion</a:t>
            </a:r>
          </a:p>
          <a:p>
            <a:r>
              <a:rPr lang="en-US" dirty="0" smtClean="0"/>
              <a:t>What Other States Have Done To Balance Budget</a:t>
            </a:r>
          </a:p>
          <a:p>
            <a:pPr lvl="1"/>
            <a:r>
              <a:rPr lang="en-US" dirty="0" smtClean="0"/>
              <a:t>29 states have cut public health services</a:t>
            </a:r>
          </a:p>
          <a:p>
            <a:pPr lvl="1"/>
            <a:r>
              <a:rPr lang="en-US" dirty="0" smtClean="0"/>
              <a:t>24 states have cut services for elderly &amp; disabled</a:t>
            </a:r>
          </a:p>
          <a:p>
            <a:pPr lvl="1"/>
            <a:r>
              <a:rPr lang="en-US" dirty="0" smtClean="0"/>
              <a:t>29 states have cut pre-K to 12 education</a:t>
            </a:r>
          </a:p>
          <a:p>
            <a:pPr lvl="1"/>
            <a:r>
              <a:rPr lang="en-US" dirty="0" smtClean="0"/>
              <a:t>39 states have cut higher education</a:t>
            </a:r>
          </a:p>
          <a:p>
            <a:pPr lvl="1"/>
            <a:r>
              <a:rPr lang="en-US" dirty="0" smtClean="0"/>
              <a:t>42 states have reduced state workforce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Budget Forecast for</a:t>
            </a:r>
            <a:br>
              <a:rPr lang="en-US" dirty="0" smtClean="0"/>
            </a:br>
            <a:r>
              <a:rPr lang="en-US" dirty="0" smtClean="0"/>
              <a:t>FY 2012 - 2013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Other States Have Balanced Higher Education Budgets</a:t>
            </a:r>
          </a:p>
          <a:p>
            <a:pPr lvl="1"/>
            <a:r>
              <a:rPr lang="en-US" dirty="0" smtClean="0"/>
              <a:t>23 states decreased funding for FY 2009 to FY 2010  </a:t>
            </a:r>
          </a:p>
          <a:p>
            <a:pPr lvl="2"/>
            <a:r>
              <a:rPr lang="en-US" dirty="0" smtClean="0"/>
              <a:t>10 states with a decrease of 5% or more</a:t>
            </a:r>
          </a:p>
          <a:p>
            <a:pPr lvl="1"/>
            <a:r>
              <a:rPr lang="en-US" dirty="0" smtClean="0"/>
              <a:t>Average in-state tuition increases for 2010-11</a:t>
            </a:r>
          </a:p>
          <a:p>
            <a:pPr lvl="2"/>
            <a:r>
              <a:rPr lang="en-US" dirty="0" smtClean="0"/>
              <a:t>California: 13.2%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University of California: 32% increase since Fall 2009</a:t>
            </a:r>
          </a:p>
          <a:p>
            <a:pPr lvl="2"/>
            <a:r>
              <a:rPr lang="en-US" dirty="0" smtClean="0"/>
              <a:t>Florida: 15%</a:t>
            </a:r>
          </a:p>
          <a:p>
            <a:pPr lvl="2"/>
            <a:r>
              <a:rPr lang="en-US" dirty="0" smtClean="0"/>
              <a:t>Arizona: 16.1%</a:t>
            </a:r>
          </a:p>
          <a:p>
            <a:pPr lvl="2"/>
            <a:r>
              <a:rPr lang="en-US" dirty="0" smtClean="0"/>
              <a:t>Georgia: 10.5%</a:t>
            </a:r>
          </a:p>
          <a:p>
            <a:pPr lvl="2"/>
            <a:r>
              <a:rPr lang="en-US" dirty="0" smtClean="0"/>
              <a:t>North Carolina: 16.9%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Higher Education Budget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Replace Federal Stimulus Funds with General Revenue</a:t>
            </a:r>
          </a:p>
          <a:p>
            <a:pPr lvl="1"/>
            <a:r>
              <a:rPr lang="en-US" dirty="0" smtClean="0"/>
              <a:t>$130 million in formula funding for all academic and health related institutions</a:t>
            </a:r>
          </a:p>
          <a:p>
            <a:pPr lvl="1"/>
            <a:r>
              <a:rPr lang="en-US" dirty="0" smtClean="0"/>
              <a:t>$80 million in incentive funding for academic institutions</a:t>
            </a:r>
          </a:p>
          <a:p>
            <a:pPr lvl="1"/>
            <a:r>
              <a:rPr lang="en-US" dirty="0" smtClean="0"/>
              <a:t>$110 million in special items for all</a:t>
            </a:r>
          </a:p>
          <a:p>
            <a:r>
              <a:rPr lang="en-US" dirty="0" smtClean="0"/>
              <a:t>Fund Growth in Enrollments and Formulas</a:t>
            </a:r>
          </a:p>
          <a:p>
            <a:pPr lvl="1"/>
            <a:r>
              <a:rPr lang="en-US" dirty="0" smtClean="0"/>
              <a:t>$6.4 billion for all academic and health related institutions</a:t>
            </a:r>
          </a:p>
          <a:p>
            <a:pPr lvl="1"/>
            <a:r>
              <a:rPr lang="en-US" dirty="0" smtClean="0"/>
              <a:t>Fall 2010 enrollment </a:t>
            </a:r>
            <a:r>
              <a:rPr lang="en-US" smtClean="0"/>
              <a:t>up statewide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Higher Education Budget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Equitable and Proportionate Allocation of Any Further Cuts</a:t>
            </a:r>
          </a:p>
          <a:p>
            <a:pPr lvl="1"/>
            <a:r>
              <a:rPr lang="en-US" dirty="0" smtClean="0"/>
              <a:t>41% of 5% reductions from higher education</a:t>
            </a:r>
          </a:p>
          <a:p>
            <a:r>
              <a:rPr lang="en-US" dirty="0" smtClean="0"/>
              <a:t>Continue to Adequately Fund Financial Aid</a:t>
            </a:r>
          </a:p>
          <a:p>
            <a:r>
              <a:rPr lang="en-US" dirty="0" smtClean="0"/>
              <a:t>Protect Existing Special Item Funding</a:t>
            </a:r>
          </a:p>
          <a:p>
            <a:r>
              <a:rPr lang="en-US" dirty="0" smtClean="0"/>
              <a:t>Continue Support for Emerging Research Institutions</a:t>
            </a:r>
          </a:p>
          <a:p>
            <a:pPr lvl="1"/>
            <a:r>
              <a:rPr lang="en-US" dirty="0" smtClean="0"/>
              <a:t>Texas Research Incentive Program (TRIP) funds to match philanthropy</a:t>
            </a:r>
          </a:p>
          <a:p>
            <a:r>
              <a:rPr lang="en-US" dirty="0" smtClean="0"/>
              <a:t>Exceptional Items and Tuition Revenue Bonds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Retain Tuition Flexibility</a:t>
            </a:r>
          </a:p>
          <a:p>
            <a:r>
              <a:rPr lang="en-US" dirty="0" smtClean="0"/>
              <a:t>Promote Greater Efficiency and Effectiveness in Higher Education</a:t>
            </a:r>
          </a:p>
          <a:p>
            <a:pPr lvl="1"/>
            <a:r>
              <a:rPr lang="en-US" dirty="0" smtClean="0"/>
              <a:t>Lower administrative costs</a:t>
            </a:r>
          </a:p>
          <a:p>
            <a:pPr lvl="1"/>
            <a:r>
              <a:rPr lang="en-US" dirty="0" smtClean="0"/>
              <a:t>Better graduation rates</a:t>
            </a:r>
          </a:p>
          <a:p>
            <a:pPr lvl="1"/>
            <a:r>
              <a:rPr lang="en-US" dirty="0" smtClean="0"/>
              <a:t>Higher faculty productivity </a:t>
            </a:r>
          </a:p>
          <a:p>
            <a:pPr lvl="2"/>
            <a:r>
              <a:rPr lang="en-US" dirty="0" smtClean="0"/>
              <a:t>Teaching loads</a:t>
            </a:r>
          </a:p>
          <a:p>
            <a:pPr lvl="2"/>
            <a:r>
              <a:rPr lang="en-US" dirty="0" smtClean="0"/>
              <a:t>Value of research</a:t>
            </a:r>
          </a:p>
          <a:p>
            <a:pPr lvl="1"/>
            <a:r>
              <a:rPr lang="en-US" dirty="0" smtClean="0"/>
              <a:t>More distance education</a:t>
            </a:r>
          </a:p>
          <a:p>
            <a:pPr lvl="1"/>
            <a:r>
              <a:rPr lang="en-US" dirty="0" smtClean="0"/>
              <a:t>Greater use of dual credit and early high school programs</a:t>
            </a:r>
          </a:p>
          <a:p>
            <a:pPr lvl="1"/>
            <a:r>
              <a:rPr lang="en-US" dirty="0" smtClean="0"/>
              <a:t>Formula funding based on outcomes and success</a:t>
            </a:r>
          </a:p>
          <a:p>
            <a:pPr lvl="1"/>
            <a:r>
              <a:rPr lang="en-US" dirty="0" smtClean="0"/>
              <a:t>Financial aid based on merit</a:t>
            </a:r>
          </a:p>
          <a:p>
            <a:r>
              <a:rPr lang="en-US" dirty="0" smtClean="0"/>
              <a:t>More Effective Use of Community Colleges</a:t>
            </a:r>
          </a:p>
          <a:p>
            <a:pPr lvl="1"/>
            <a:r>
              <a:rPr lang="en-US" dirty="0" smtClean="0"/>
              <a:t>Efforts to motivate and facilitate more transfers</a:t>
            </a:r>
          </a:p>
          <a:p>
            <a:pPr lvl="1"/>
            <a:r>
              <a:rPr lang="en-US" dirty="0" smtClean="0"/>
              <a:t>Incentives to institutions to encourage transfers</a:t>
            </a:r>
          </a:p>
          <a:p>
            <a:pPr lvl="1"/>
            <a:r>
              <a:rPr lang="en-US" dirty="0" smtClean="0"/>
              <a:t>Removal of barriers to transfer</a:t>
            </a:r>
          </a:p>
          <a:p>
            <a:r>
              <a:rPr lang="en-US" dirty="0" smtClean="0"/>
              <a:t>Develop Methodology for National Research University Fund Allocations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Anticipate Effects of National Health Care Changes</a:t>
            </a:r>
          </a:p>
          <a:p>
            <a:pPr lvl="1"/>
            <a:r>
              <a:rPr lang="en-US" dirty="0" smtClean="0"/>
              <a:t>Reduced federal funding for Disproportionate Share Hospitals/UPL</a:t>
            </a:r>
          </a:p>
          <a:p>
            <a:pPr lvl="1"/>
            <a:r>
              <a:rPr lang="en-US" dirty="0" smtClean="0"/>
              <a:t>Enhanced need for well trained and available workforce</a:t>
            </a:r>
          </a:p>
          <a:p>
            <a:pPr lvl="2"/>
            <a:r>
              <a:rPr lang="en-US" dirty="0" smtClean="0"/>
              <a:t>Medical schools and class size</a:t>
            </a:r>
          </a:p>
          <a:p>
            <a:pPr lvl="2"/>
            <a:r>
              <a:rPr lang="en-US" dirty="0" smtClean="0"/>
              <a:t>Graduate Medical Education, with focus on primary care</a:t>
            </a:r>
          </a:p>
          <a:p>
            <a:pPr lvl="2"/>
            <a:r>
              <a:rPr lang="en-US" dirty="0" smtClean="0"/>
              <a:t>Nursing</a:t>
            </a:r>
          </a:p>
          <a:p>
            <a:pPr lvl="2"/>
            <a:r>
              <a:rPr lang="en-US" dirty="0" smtClean="0"/>
              <a:t>Public health</a:t>
            </a:r>
          </a:p>
          <a:p>
            <a:pPr lvl="2"/>
            <a:r>
              <a:rPr lang="en-US" dirty="0" smtClean="0"/>
              <a:t>New and expanded programs in fields such as nurse practitioner </a:t>
            </a:r>
          </a:p>
          <a:p>
            <a:r>
              <a:rPr lang="en-US" dirty="0" smtClean="0"/>
              <a:t>Public Health Issues</a:t>
            </a:r>
          </a:p>
          <a:p>
            <a:pPr lvl="1"/>
            <a:r>
              <a:rPr lang="en-US" dirty="0" smtClean="0"/>
              <a:t>Obesity, wellness, and prevention</a:t>
            </a:r>
          </a:p>
          <a:p>
            <a:r>
              <a:rPr lang="en-US" dirty="0" smtClean="0"/>
              <a:t>Research Conflicts of Interest</a:t>
            </a:r>
          </a:p>
          <a:p>
            <a:r>
              <a:rPr lang="en-US" dirty="0" smtClean="0"/>
              <a:t>Biomedical Research 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and </a:t>
            </a:r>
            <a:br>
              <a:rPr lang="en-US" dirty="0" smtClean="0"/>
            </a:br>
            <a:r>
              <a:rPr lang="en-US" dirty="0" smtClean="0"/>
              <a:t>General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Regulatory Relief</a:t>
            </a:r>
          </a:p>
          <a:p>
            <a:r>
              <a:rPr lang="en-US" dirty="0" smtClean="0"/>
              <a:t>Concealed Handguns on Campus</a:t>
            </a:r>
          </a:p>
          <a:p>
            <a:r>
              <a:rPr lang="en-US" dirty="0" smtClean="0"/>
              <a:t>Green and Sustainability Issues</a:t>
            </a:r>
          </a:p>
          <a:p>
            <a:r>
              <a:rPr lang="en-US" dirty="0" smtClean="0"/>
              <a:t>Continuation of Telecommunication Discounts for Institutions of Higher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Major State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“Arizona-style” Immigration Legislation</a:t>
            </a:r>
          </a:p>
          <a:p>
            <a:r>
              <a:rPr lang="en-US" dirty="0" smtClean="0"/>
              <a:t>27 Sunset Bills</a:t>
            </a:r>
          </a:p>
          <a:p>
            <a:pPr lvl="1"/>
            <a:r>
              <a:rPr lang="en-US" dirty="0" smtClean="0"/>
              <a:t>Texas Department of Insurance</a:t>
            </a:r>
          </a:p>
          <a:p>
            <a:pPr lvl="1"/>
            <a:r>
              <a:rPr lang="en-US" dirty="0" smtClean="0"/>
              <a:t>Texas Department of Transportation</a:t>
            </a:r>
          </a:p>
          <a:p>
            <a:pPr lvl="1"/>
            <a:r>
              <a:rPr lang="en-US" dirty="0" smtClean="0"/>
              <a:t>Texas Youth Commission</a:t>
            </a:r>
          </a:p>
          <a:p>
            <a:pPr lvl="1"/>
            <a:r>
              <a:rPr lang="en-US" dirty="0" smtClean="0"/>
              <a:t>Texas Commission on Environmental Quality</a:t>
            </a:r>
          </a:p>
          <a:p>
            <a:r>
              <a:rPr lang="en-US" dirty="0" smtClean="0"/>
              <a:t>Search for Additional Revenue Sources</a:t>
            </a:r>
          </a:p>
          <a:p>
            <a:pPr lvl="1"/>
            <a:r>
              <a:rPr lang="en-US" dirty="0" smtClean="0"/>
              <a:t>Gambling</a:t>
            </a:r>
          </a:p>
          <a:p>
            <a:pPr lvl="1"/>
            <a:r>
              <a:rPr lang="en-US" dirty="0" smtClean="0"/>
              <a:t>Higher taxes on alcoholic beverages</a:t>
            </a:r>
          </a:p>
          <a:p>
            <a:pPr lvl="1"/>
            <a:r>
              <a:rPr lang="en-US" dirty="0" smtClean="0"/>
              <a:t>Legalizing and taxing marijuana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Redistricting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600200"/>
            <a:ext cx="8877300" cy="4800600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Federal and State Constitutions Require Redistricting After the Decennial Census</a:t>
            </a:r>
          </a:p>
          <a:p>
            <a:pPr lvl="1"/>
            <a:r>
              <a:rPr lang="en-US" dirty="0" smtClean="0"/>
              <a:t>December 2010: Census data sent to President</a:t>
            </a:r>
          </a:p>
          <a:p>
            <a:pPr lvl="1"/>
            <a:r>
              <a:rPr lang="en-US" dirty="0" smtClean="0"/>
              <a:t>February 2011: States begin receiving redistricting data</a:t>
            </a:r>
          </a:p>
          <a:p>
            <a:pPr lvl="2"/>
            <a:r>
              <a:rPr lang="en-US" dirty="0" smtClean="0"/>
              <a:t>Texas will among first to receive data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 Districts for the State House, State Senate, State Board of Education, and Congress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Early Estimates Show Texas Adding Up to Four New Congressional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Redistricting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Legislature Fails to Redistrict in Regular Session: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Legislative Redistricting Board (Lt. Governor, Speaker, Attorney General, Comptroller, Land Commissioner) will adopt state House and State Senate seats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Congress and State Board of Education will be done in special session 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/>
              <a:t>Redistricting Is: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Partisan — Both House and Senate Democrats fled state to thwart Congressional redistricting in 2003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Parochial – Rural v. urban:  most population growth is east of Del Rio-Wichita Falls line</a:t>
            </a:r>
          </a:p>
          <a:p>
            <a:pPr marL="798513" lvl="1" indent="-341313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Personal — Incumbent self-protection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 12.jpg"/>
          <p:cNvPicPr>
            <a:picLocks noChangeAspect="1"/>
          </p:cNvPicPr>
          <p:nvPr/>
        </p:nvPicPr>
        <p:blipFill>
          <a:blip r:embed="rId2" cstate="print"/>
          <a:srcRect l="12063" r="6504" b="10979"/>
          <a:stretch>
            <a:fillRect/>
          </a:stretch>
        </p:blipFill>
        <p:spPr>
          <a:xfrm rot="20963214">
            <a:off x="3526821" y="5061765"/>
            <a:ext cx="2724199" cy="1537705"/>
          </a:xfrm>
          <a:prstGeom prst="rect">
            <a:avLst/>
          </a:prstGeom>
        </p:spPr>
      </p:pic>
      <p:pic>
        <p:nvPicPr>
          <p:cNvPr id="5" name="Content Placeholder 4" descr="Picture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444" t="2999" r="7111" b="9276"/>
          <a:stretch>
            <a:fillRect/>
          </a:stretch>
        </p:blipFill>
        <p:spPr>
          <a:xfrm rot="21236875">
            <a:off x="519776" y="1501223"/>
            <a:ext cx="2541849" cy="15695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Picture 7.jpg"/>
          <p:cNvPicPr>
            <a:picLocks noChangeAspect="1"/>
          </p:cNvPicPr>
          <p:nvPr/>
        </p:nvPicPr>
        <p:blipFill>
          <a:blip r:embed="rId4" cstate="print"/>
          <a:srcRect l="6007" t="4987" r="3489" b="5929"/>
          <a:stretch>
            <a:fillRect/>
          </a:stretch>
        </p:blipFill>
        <p:spPr>
          <a:xfrm rot="657106">
            <a:off x="5292161" y="685069"/>
            <a:ext cx="3586128" cy="1539674"/>
          </a:xfrm>
          <a:prstGeom prst="rect">
            <a:avLst/>
          </a:prstGeom>
        </p:spPr>
      </p:pic>
      <p:pic>
        <p:nvPicPr>
          <p:cNvPr id="8" name="Picture 7" descr="Picture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61862">
            <a:off x="351755" y="5149504"/>
            <a:ext cx="3019697" cy="1317150"/>
          </a:xfrm>
          <a:prstGeom prst="rect">
            <a:avLst/>
          </a:prstGeom>
        </p:spPr>
      </p:pic>
      <p:pic>
        <p:nvPicPr>
          <p:cNvPr id="9" name="Picture 8" descr="Picture 9.jpg"/>
          <p:cNvPicPr>
            <a:picLocks noChangeAspect="1"/>
          </p:cNvPicPr>
          <p:nvPr/>
        </p:nvPicPr>
        <p:blipFill>
          <a:blip r:embed="rId6" cstate="print"/>
          <a:srcRect l="6582" t="6270" b="4578"/>
          <a:stretch>
            <a:fillRect/>
          </a:stretch>
        </p:blipFill>
        <p:spPr>
          <a:xfrm rot="20442092">
            <a:off x="281758" y="3383747"/>
            <a:ext cx="3179091" cy="1323344"/>
          </a:xfrm>
          <a:prstGeom prst="rect">
            <a:avLst/>
          </a:prstGeom>
        </p:spPr>
      </p:pic>
      <p:pic>
        <p:nvPicPr>
          <p:cNvPr id="11" name="Picture 10" descr="Picture 10.jpg"/>
          <p:cNvPicPr>
            <a:picLocks noChangeAspect="1"/>
          </p:cNvPicPr>
          <p:nvPr/>
        </p:nvPicPr>
        <p:blipFill>
          <a:blip r:embed="rId7" cstate="print"/>
          <a:srcRect l="9600" t="6793" r="6042" b="11997"/>
          <a:stretch>
            <a:fillRect/>
          </a:stretch>
        </p:blipFill>
        <p:spPr>
          <a:xfrm rot="21239772">
            <a:off x="6612320" y="2563185"/>
            <a:ext cx="2462366" cy="1454519"/>
          </a:xfrm>
          <a:prstGeom prst="rect">
            <a:avLst/>
          </a:prstGeom>
        </p:spPr>
      </p:pic>
      <p:pic>
        <p:nvPicPr>
          <p:cNvPr id="12" name="Picture 11" descr="Picture 11.jpg"/>
          <p:cNvPicPr>
            <a:picLocks noChangeAspect="1"/>
          </p:cNvPicPr>
          <p:nvPr/>
        </p:nvPicPr>
        <p:blipFill>
          <a:blip r:embed="rId8" cstate="print"/>
          <a:srcRect t="8545" r="4566" b="7833"/>
          <a:stretch>
            <a:fillRect/>
          </a:stretch>
        </p:blipFill>
        <p:spPr>
          <a:xfrm rot="962625">
            <a:off x="5764602" y="4071890"/>
            <a:ext cx="3222297" cy="1590999"/>
          </a:xfrm>
          <a:prstGeom prst="rect">
            <a:avLst/>
          </a:prstGeom>
        </p:spPr>
      </p:pic>
      <p:pic>
        <p:nvPicPr>
          <p:cNvPr id="10" name="Picture 9" descr="perfect-stor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0" y="2057400"/>
            <a:ext cx="4343400" cy="3172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in Legislature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House</a:t>
            </a:r>
          </a:p>
          <a:p>
            <a:pPr lvl="1"/>
            <a:r>
              <a:rPr lang="en-US" dirty="0" smtClean="0"/>
              <a:t>Partisan balance today</a:t>
            </a:r>
          </a:p>
          <a:p>
            <a:pPr lvl="2"/>
            <a:r>
              <a:rPr lang="en-US" dirty="0" smtClean="0"/>
              <a:t>77 Republicans </a:t>
            </a:r>
          </a:p>
          <a:p>
            <a:pPr lvl="2"/>
            <a:r>
              <a:rPr lang="en-US" dirty="0" smtClean="0"/>
              <a:t>73 Democrats</a:t>
            </a:r>
          </a:p>
          <a:p>
            <a:pPr lvl="1"/>
            <a:r>
              <a:rPr lang="en-US" dirty="0" smtClean="0"/>
              <a:t>86 unopposed Republicans and Democrats</a:t>
            </a:r>
          </a:p>
          <a:p>
            <a:pPr lvl="2"/>
            <a:r>
              <a:rPr lang="en-US" dirty="0" smtClean="0"/>
              <a:t>43 seats for each party</a:t>
            </a:r>
          </a:p>
          <a:p>
            <a:pPr lvl="1"/>
            <a:r>
              <a:rPr lang="en-US" dirty="0" smtClean="0"/>
              <a:t>16 new members due to incumbents not running or losing primary</a:t>
            </a:r>
          </a:p>
          <a:p>
            <a:pPr lvl="1"/>
            <a:r>
              <a:rPr lang="en-US" dirty="0" smtClean="0"/>
              <a:t>New committee chairs due to retirements and changes</a:t>
            </a:r>
          </a:p>
          <a:p>
            <a:pPr lvl="1"/>
            <a:r>
              <a:rPr lang="en-US" dirty="0" smtClean="0"/>
              <a:t>Changes in Appropriations Committee membership</a:t>
            </a:r>
          </a:p>
          <a:p>
            <a:pPr lvl="1"/>
            <a:r>
              <a:rPr lang="en-US" dirty="0" smtClean="0"/>
              <a:t>Speaker’s 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in Legislature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Senate</a:t>
            </a:r>
          </a:p>
          <a:p>
            <a:pPr lvl="1"/>
            <a:r>
              <a:rPr lang="en-US" dirty="0" smtClean="0"/>
              <a:t>Partisan balance today</a:t>
            </a:r>
          </a:p>
          <a:p>
            <a:pPr lvl="2"/>
            <a:r>
              <a:rPr lang="en-US" dirty="0" smtClean="0"/>
              <a:t>19 Republicans </a:t>
            </a:r>
          </a:p>
          <a:p>
            <a:pPr lvl="2"/>
            <a:r>
              <a:rPr lang="en-US" dirty="0" smtClean="0"/>
              <a:t>12 Democrats</a:t>
            </a:r>
          </a:p>
          <a:p>
            <a:pPr lvl="1"/>
            <a:r>
              <a:rPr lang="en-US" dirty="0" smtClean="0"/>
              <a:t>16 seats up for re-election</a:t>
            </a:r>
          </a:p>
          <a:p>
            <a:pPr lvl="2"/>
            <a:r>
              <a:rPr lang="en-US" dirty="0" smtClean="0"/>
              <a:t>2 unopposed Republicans</a:t>
            </a:r>
          </a:p>
          <a:p>
            <a:pPr lvl="2"/>
            <a:r>
              <a:rPr lang="en-US" dirty="0" smtClean="0"/>
              <a:t>No unopposed Democrats</a:t>
            </a:r>
          </a:p>
          <a:p>
            <a:pPr lvl="1"/>
            <a:r>
              <a:rPr lang="en-US" dirty="0" smtClean="0"/>
              <a:t>2 new members due to incumbents not running or losing primary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Key Dates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1600" y="1600200"/>
            <a:ext cx="88773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General Election on Tuesday, November 2, 2010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Prefiling</a:t>
            </a:r>
            <a:r>
              <a:rPr lang="en-US" sz="2400" dirty="0" smtClean="0"/>
              <a:t> of Legislation Begins Monday, November 8, 2010	</a:t>
            </a:r>
          </a:p>
          <a:p>
            <a:pPr>
              <a:buFontTx/>
              <a:buNone/>
            </a:pPr>
            <a:endParaRPr lang="en-US" sz="2400" dirty="0" smtClean="0"/>
          </a:p>
          <a:p>
            <a:r>
              <a:rPr lang="en-US" sz="2400" dirty="0" smtClean="0"/>
              <a:t>The 82nd  Legislature Convenes Tuesday, January 11, 2011</a:t>
            </a:r>
          </a:p>
          <a:p>
            <a:endParaRPr lang="en-US" sz="2400" dirty="0" smtClean="0"/>
          </a:p>
          <a:p>
            <a:r>
              <a:rPr lang="en-US" sz="2400" dirty="0" smtClean="0"/>
              <a:t>In January 2011</a:t>
            </a:r>
          </a:p>
          <a:p>
            <a:pPr lvl="1"/>
            <a:r>
              <a:rPr lang="en-US" sz="2000" dirty="0" smtClean="0"/>
              <a:t>Governor delivers State of the State Address</a:t>
            </a:r>
          </a:p>
          <a:p>
            <a:pPr lvl="1"/>
            <a:r>
              <a:rPr lang="en-US" sz="2000" dirty="0" smtClean="0"/>
              <a:t>Comptroller issues revenue estimate for 2012-2013</a:t>
            </a:r>
          </a:p>
          <a:p>
            <a:pPr lvl="1"/>
            <a:r>
              <a:rPr lang="en-US" sz="2000" dirty="0" smtClean="0"/>
              <a:t>Lt. Governor and Speaker organize committees</a:t>
            </a:r>
          </a:p>
          <a:p>
            <a:pPr lvl="1"/>
            <a:r>
              <a:rPr lang="en-US" sz="2000" dirty="0" smtClean="0"/>
              <a:t>House begins hearings on base appropriations bill</a:t>
            </a:r>
          </a:p>
          <a:p>
            <a:endParaRPr lang="en-US" sz="2400" dirty="0" smtClean="0"/>
          </a:p>
          <a:p>
            <a:endParaRPr lang="en-US" sz="160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B1DC87-9048-4AA4-9B63-2EB18556A03C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Key Dates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Sine Die is Monday, May 30, 2011 </a:t>
            </a:r>
          </a:p>
          <a:p>
            <a:endParaRPr lang="en-US" sz="2400" dirty="0" smtClean="0"/>
          </a:p>
          <a:p>
            <a:r>
              <a:rPr lang="en-US" sz="2400" dirty="0" smtClean="0"/>
              <a:t>Gubernatorial Veto Period Ends on Sunday, June 19, 2011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Possible Special Sessions Through Summer</a:t>
            </a:r>
          </a:p>
          <a:p>
            <a:endParaRPr lang="en-US" sz="2400" dirty="0" smtClean="0"/>
          </a:p>
          <a:p>
            <a:r>
              <a:rPr lang="en-US" sz="2400" dirty="0" smtClean="0"/>
              <a:t>Filing for 2012 Election Begins December 2011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B8CF4F-5A3A-4095-8ECC-812F021473D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82</a:t>
            </a:r>
            <a:r>
              <a:rPr lang="en-US" baseline="30000" dirty="0" smtClean="0"/>
              <a:t>nd</a:t>
            </a:r>
            <a:r>
              <a:rPr lang="en-US" dirty="0" smtClean="0"/>
              <a:t> Session in Song…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Gloom despair and agony on m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93838" y="16383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Budget Forecast for</a:t>
            </a:r>
            <a:br>
              <a:rPr lang="en-US" dirty="0" smtClean="0"/>
            </a:br>
            <a:r>
              <a:rPr lang="en-US" dirty="0" smtClean="0"/>
              <a:t>FY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Group 49"/>
          <p:cNvGraphicFramePr>
            <a:graphicFrameLocks/>
          </p:cNvGraphicFramePr>
          <p:nvPr/>
        </p:nvGraphicFramePr>
        <p:xfrm>
          <a:off x="685800" y="1439253"/>
          <a:ext cx="7772400" cy="538521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505200"/>
                <a:gridCol w="2209800"/>
                <a:gridCol w="2057400"/>
              </a:tblGrid>
              <a:tr h="40576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“One-Time” Money Balanced the 2010-2011 Budget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C84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84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Current Budget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2012-2013 Budget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</a:tr>
              <a:tr h="405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General Revenue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$75.0 billion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$75.0 billion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</a:tr>
              <a:tr h="405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ARRA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$6.4 billion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</a:tr>
              <a:tr h="405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Cash on hand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$2.6 billion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</a:tr>
              <a:tr h="730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Property Tax Relief Fund carryover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$3.0 billion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</a:tr>
              <a:tr h="405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Permanent School Fund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$1.2 billion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</a:tr>
              <a:tr h="405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GR BUDGET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$87.0 billion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$76.2 billion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625E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</a:tr>
              <a:tr h="2434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84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84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84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</a:tr>
              <a:tr h="405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GAP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84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$10.8 billion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/>
                </a:tc>
              </a:tr>
              <a:tr h="26457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Source: Center for Public Policy Priorities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Osaka" pitchFamily="-107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84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Budget Forecast for</a:t>
            </a:r>
            <a:br>
              <a:rPr lang="en-US" dirty="0" smtClean="0"/>
            </a:br>
            <a:r>
              <a:rPr lang="en-US" dirty="0" smtClean="0"/>
              <a:t>FY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Group 82"/>
          <p:cNvGraphicFramePr>
            <a:graphicFrameLocks noGrp="1"/>
          </p:cNvGraphicFramePr>
          <p:nvPr>
            <p:ph idx="1"/>
          </p:nvPr>
        </p:nvGraphicFramePr>
        <p:xfrm>
          <a:off x="381000" y="1524001"/>
          <a:ext cx="8305800" cy="4247545"/>
        </p:xfrm>
        <a:graphic>
          <a:graphicData uri="http://schemas.openxmlformats.org/drawingml/2006/table">
            <a:tbl>
              <a:tblPr/>
              <a:tblGrid>
                <a:gridCol w="2286000"/>
                <a:gridCol w="1295400"/>
                <a:gridCol w="1524000"/>
                <a:gridCol w="1524000"/>
                <a:gridCol w="1676400"/>
              </a:tblGrid>
              <a:tr h="43163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Structural Deficit Created in 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C84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84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4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In billion $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2008-09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2010-11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4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Estimated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Actual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Estimated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Actual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Osaka" pitchFamily="-107" charset="-128"/>
                        </a:rPr>
                        <a:t>Estimated vs. Actual Receipts of New Taxes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8.3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4.9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9.1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5.4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Osaka" pitchFamily="-107" charset="-128"/>
                        </a:rPr>
                        <a:t>Total Cost of Property Tax Cut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-14.2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-14.2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-14.9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-14.9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9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Osaka" pitchFamily="-107" charset="-128"/>
                        </a:rPr>
                        <a:t>SHORTFALL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-$5.9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-$9.3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-$5.8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pitchFamily="-107" charset="-128"/>
                        </a:rPr>
                        <a:t>-$9.5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Budget Forecast for</a:t>
            </a:r>
            <a:br>
              <a:rPr lang="en-US" dirty="0" smtClean="0"/>
            </a:br>
            <a:r>
              <a:rPr lang="en-US" dirty="0" smtClean="0"/>
              <a:t>FY 2012 - 2013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Effect of Texas Economy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Tax receipts down but recovering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Sales tax collections down 7%, or $1.5 billion, for FY 2010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September 2010 sales tax collections up 6.5% from September 2009, but only limited growth over last 6 months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Higher Estimated Growth in Education and Health Care Costs for 2012 - 2013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Result: Projected $11-$24 Billion Budget Deficit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Projected $8-$9 Billion in Rainy Day Fund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Requires 2/3 vote in both House and Senate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Legislature may choose to use only $4-$5 billion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Budget Forecast for</a:t>
            </a:r>
            <a:br>
              <a:rPr lang="en-US" dirty="0" smtClean="0"/>
            </a:br>
            <a:r>
              <a:rPr lang="en-US" dirty="0" smtClean="0"/>
              <a:t>FY 2012 - 2013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5% Reductions Already Made</a:t>
            </a:r>
          </a:p>
          <a:p>
            <a:pPr lvl="1"/>
            <a:r>
              <a:rPr lang="en-US" dirty="0" smtClean="0"/>
              <a:t>January 15 – Governor Perry, Lt. Governor Dewhurst, and Speaker Straus direct state agencies to cut 5% from current (FY 2010-2011) budgets</a:t>
            </a:r>
          </a:p>
          <a:p>
            <a:pPr lvl="2">
              <a:defRPr/>
            </a:pPr>
            <a:r>
              <a:rPr lang="en-US" dirty="0" smtClean="0"/>
              <a:t>Does not apply to tuition revenue, Medicaid, CHIP, public education, TRS and ERS retirement programs, and debt service</a:t>
            </a:r>
          </a:p>
          <a:p>
            <a:pPr lvl="1"/>
            <a:r>
              <a:rPr lang="en-US" dirty="0" smtClean="0"/>
              <a:t>February 15 – State agencies submit plans for 5% cuts</a:t>
            </a:r>
          </a:p>
          <a:p>
            <a:pPr lvl="2"/>
            <a:r>
              <a:rPr lang="en-US" dirty="0" smtClean="0"/>
              <a:t>Generates approximately $1.2 billion in savings</a:t>
            </a:r>
          </a:p>
          <a:p>
            <a:pPr lvl="2"/>
            <a:r>
              <a:rPr lang="en-US" dirty="0" smtClean="0"/>
              <a:t>Higher education’s share: approximately $520 million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 smtClean="0"/>
              <a:t>41% of overall agency reductions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 smtClean="0"/>
              <a:t>Higher education represents only 12.5% of all state spending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Budget Forecast for</a:t>
            </a:r>
            <a:br>
              <a:rPr lang="en-US" dirty="0" smtClean="0"/>
            </a:br>
            <a:r>
              <a:rPr lang="en-US" dirty="0" smtClean="0"/>
              <a:t>FY 2012 - 2013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2012-2013 Budget</a:t>
            </a:r>
          </a:p>
          <a:p>
            <a:pPr lvl="1"/>
            <a:r>
              <a:rPr lang="en-US" dirty="0" smtClean="0"/>
              <a:t>Legislative Budget Board LAR instructions direct:</a:t>
            </a:r>
          </a:p>
          <a:p>
            <a:pPr lvl="2"/>
            <a:r>
              <a:rPr lang="en-US" smtClean="0"/>
              <a:t>5% reduction in base appropriations request (5% lower than the current biennium’s original appropriations – carrying forward the 2010-11 5% reduction) </a:t>
            </a:r>
            <a:endParaRPr lang="en-US" dirty="0" smtClean="0"/>
          </a:p>
          <a:p>
            <a:pPr lvl="2"/>
            <a:r>
              <a:rPr lang="en-US" dirty="0" smtClean="0"/>
              <a:t>Include a plan for additional 5% reduction, or up to 15% total from current budget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Budget Forecast for</a:t>
            </a:r>
            <a:br>
              <a:rPr lang="en-US" dirty="0" smtClean="0"/>
            </a:br>
            <a:r>
              <a:rPr lang="en-US" dirty="0" smtClean="0"/>
              <a:t>FY 2012 - 2013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2011 Compare With 2003?</a:t>
            </a:r>
          </a:p>
          <a:p>
            <a:pPr lvl="1"/>
            <a:r>
              <a:rPr lang="en-US" dirty="0" smtClean="0"/>
              <a:t>Estimated Shortfall:</a:t>
            </a:r>
          </a:p>
          <a:p>
            <a:pPr lvl="2"/>
            <a:r>
              <a:rPr lang="en-US" dirty="0" smtClean="0"/>
              <a:t>2003: $9.9 billion (18.3% of general revenue)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$3.9 billion used to balance previous budgets not available, $1.8 billion current shortfall</a:t>
            </a:r>
          </a:p>
          <a:p>
            <a:pPr lvl="2"/>
            <a:r>
              <a:rPr lang="en-US" dirty="0" smtClean="0"/>
              <a:t>2011: $11 - $24 billion (13.6% to 29% of general revenue)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Loss of $6.4 billion Federal stimulus funds, no $5.6 billion carry over from current biennium, amount of  current shortfall undetermined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Budget Forecast for</a:t>
            </a:r>
            <a:br>
              <a:rPr lang="en-US" dirty="0" smtClean="0"/>
            </a:br>
            <a:r>
              <a:rPr lang="en-US" dirty="0" smtClean="0"/>
              <a:t>FY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E6C49-013B-4CC0-B309-1B1C9989529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524000" y="2057400"/>
          <a:ext cx="5962805" cy="4191000"/>
        </p:xfrm>
        <a:graphic>
          <a:graphicData uri="http://schemas.openxmlformats.org/presentationml/2006/ole">
            <p:oleObj spid="_x0000_s2050" name="Chart" r:id="rId3" imgW="6667410" imgH="4686261" progId="MSGraph.Chart.8">
              <p:embed followColorScheme="full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4008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Center for Public Policy Priorities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371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8625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Unfunded Items in the 2004-05 State Budget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8625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14912</TotalTime>
  <Words>1287</Words>
  <Application>Microsoft Office PowerPoint</Application>
  <PresentationFormat>On-screen Show (4:3)</PresentationFormat>
  <Paragraphs>249</Paragraphs>
  <Slides>24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Chart</vt:lpstr>
      <vt:lpstr>82nd Texas Legislature  Prospective Legislative Issues   Presented to TASSCUBO    Vice Chancellor Barry McBee</vt:lpstr>
      <vt:lpstr>Slide 2</vt:lpstr>
      <vt:lpstr>State Budget Forecast for FY 2012 - 2013</vt:lpstr>
      <vt:lpstr>State Budget Forecast for FY 2012 - 2013</vt:lpstr>
      <vt:lpstr>State Budget Forecast for FY 2012 - 2013</vt:lpstr>
      <vt:lpstr>State Budget Forecast for FY 2012 - 2013</vt:lpstr>
      <vt:lpstr>State Budget Forecast for FY 2012 - 2013</vt:lpstr>
      <vt:lpstr>State Budget Forecast for FY 2012 - 2013</vt:lpstr>
      <vt:lpstr>State Budget Forecast for FY 2012 - 2013</vt:lpstr>
      <vt:lpstr>State Budget Forecast for FY 2012 - 2013</vt:lpstr>
      <vt:lpstr>State Budget Forecast for FY 2012 - 2013</vt:lpstr>
      <vt:lpstr>Higher Education Budget Priorities</vt:lpstr>
      <vt:lpstr>Higher Education Budget Priorities</vt:lpstr>
      <vt:lpstr>Academic Issues</vt:lpstr>
      <vt:lpstr>Health Issues</vt:lpstr>
      <vt:lpstr>Business and  General Issues</vt:lpstr>
      <vt:lpstr>Major State Issues</vt:lpstr>
      <vt:lpstr>Redistricting</vt:lpstr>
      <vt:lpstr>Redistricting</vt:lpstr>
      <vt:lpstr>Changes in Legislature</vt:lpstr>
      <vt:lpstr>Change in Legislature</vt:lpstr>
      <vt:lpstr>Key Dates</vt:lpstr>
      <vt:lpstr>Key Dates</vt:lpstr>
      <vt:lpstr>The 82nd Session in Song…</vt:lpstr>
    </vt:vector>
  </TitlesOfParts>
  <Company>UTSystem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mtrevino</dc:creator>
  <cp:lastModifiedBy>Cammi Derr</cp:lastModifiedBy>
  <cp:revision>291</cp:revision>
  <dcterms:created xsi:type="dcterms:W3CDTF">2006-07-06T20:06:43Z</dcterms:created>
  <dcterms:modified xsi:type="dcterms:W3CDTF">2010-10-22T19:13:34Z</dcterms:modified>
</cp:coreProperties>
</file>